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414141"/>
        </a:solidFill>
        <a:effectLst/>
        <a:uFillTx/>
        <a:latin typeface="Bodoni SvtyTwo ITC TT-Book"/>
        <a:ea typeface="Bodoni SvtyTwo ITC TT-Book"/>
        <a:cs typeface="Bodoni SvtyTwo ITC TT-Book"/>
        <a:sym typeface="Bodoni SvtyTwo ITC TT-Boo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D4DBE3"/>
          </a:solidFill>
        </a:fill>
      </a:tcStyle>
    </a:wholeTbl>
    <a:band2H>
      <a:tcTxStyle b="def" i="def"/>
      <a:tcStyle>
        <a:tcBdr/>
        <a:fill>
          <a:solidFill>
            <a:srgbClr val="EBEEF2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381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381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DFE2D3"/>
          </a:solidFill>
        </a:fill>
      </a:tcStyle>
    </a:wholeTbl>
    <a:band2H>
      <a:tcTxStyle b="def" i="def"/>
      <a:tcStyle>
        <a:tcBdr/>
        <a:fill>
          <a:solidFill>
            <a:srgbClr val="F0F1EA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381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381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DEDCE1"/>
          </a:solidFill>
        </a:fill>
      </a:tcStyle>
    </a:wholeTbl>
    <a:band2H>
      <a:tcTxStyle b="def" i="def"/>
      <a:tcStyle>
        <a:tcBdr/>
        <a:fill>
          <a:solidFill>
            <a:srgbClr val="EFEEF1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381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381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rgbClr val="004141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141"/>
          </a:solidFill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CDCDCD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38100" cap="flat">
              <a:solidFill>
                <a:srgbClr val="004141"/>
              </a:solidFill>
              <a:prstDash val="solid"/>
              <a:round/>
            </a:ln>
          </a:top>
          <a:bottom>
            <a:ln w="127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004141"/>
      </a:tcTxStyle>
      <a:tcStyle>
        <a:tcBdr>
          <a:left>
            <a:ln w="12700" cap="flat">
              <a:solidFill>
                <a:srgbClr val="004141"/>
              </a:solidFill>
              <a:prstDash val="solid"/>
              <a:round/>
            </a:ln>
          </a:left>
          <a:right>
            <a:ln w="12700" cap="flat">
              <a:solidFill>
                <a:srgbClr val="004141"/>
              </a:solidFill>
              <a:prstDash val="solid"/>
              <a:round/>
            </a:ln>
          </a:right>
          <a:top>
            <a:ln w="12700" cap="flat">
              <a:solidFill>
                <a:srgbClr val="004141"/>
              </a:solidFill>
              <a:prstDash val="solid"/>
              <a:round/>
            </a:ln>
          </a:top>
          <a:bottom>
            <a:ln w="38100" cap="flat">
              <a:solidFill>
                <a:srgbClr val="004141"/>
              </a:solidFill>
              <a:prstDash val="solid"/>
              <a:round/>
            </a:ln>
          </a:bottom>
          <a:insideH>
            <a:ln w="12700" cap="flat">
              <a:solidFill>
                <a:srgbClr val="004141"/>
              </a:solidFill>
              <a:prstDash val="solid"/>
              <a:round/>
            </a:ln>
          </a:insideH>
          <a:insideV>
            <a:ln w="12700" cap="flat">
              <a:solidFill>
                <a:srgbClr val="004141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Bodoni SvtyTwo ITC TT-Book"/>
          <a:ea typeface="Bodoni SvtyTwo ITC TT-Book"/>
          <a:cs typeface="Bodoni SvtyTwo ITC TT-Book"/>
        </a:font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solidFill>
            <a:srgbClr val="414141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Bodoni SvtyTwo ITC TT-Bold"/>
          <a:ea typeface="Bodoni SvtyTwo ITC TT-Bold"/>
          <a:cs typeface="Bodoni SvtyTwo ITC TT-Bold"/>
        </a:font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solidFill>
            <a:srgbClr val="414141">
              <a:alpha val="20000"/>
            </a:srgbClr>
          </a:solidFill>
        </a:fill>
      </a:tcStyle>
    </a:firstCol>
    <a:lastRow>
      <a:tcTxStyle b="on" i="off">
        <a:font>
          <a:latin typeface="Bodoni SvtyTwo ITC TT-Bold"/>
          <a:ea typeface="Bodoni SvtyTwo ITC TT-Bold"/>
          <a:cs typeface="Bodoni SvtyTwo ITC TT-Bold"/>
        </a:font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508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Bodoni SvtyTwo ITC TT-Bold"/>
          <a:ea typeface="Bodoni SvtyTwo ITC TT-Bold"/>
          <a:cs typeface="Bodoni SvtyTwo ITC TT-Bold"/>
        </a:font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1" name="Shape 1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952500" y="9245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" name="Line"/>
          <p:cNvSpPr/>
          <p:nvPr/>
        </p:nvSpPr>
        <p:spPr>
          <a:xfrm>
            <a:off x="952499" y="5765800"/>
            <a:ext cx="2250003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Line"/>
          <p:cNvSpPr/>
          <p:nvPr/>
        </p:nvSpPr>
        <p:spPr>
          <a:xfrm flipV="1">
            <a:off x="14989317" y="6339647"/>
            <a:ext cx="2" cy="231013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Body Level One…"/>
          <p:cNvSpPr txBox="1"/>
          <p:nvPr>
            <p:ph type="body" sz="quarter" idx="1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  <a:lvl2pPr marL="9997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2pPr>
            <a:lvl3pPr marL="16093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3pPr>
            <a:lvl4pPr marL="22189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4pPr>
            <a:lvl5pPr marL="28285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2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ClrTx/>
              <a:buSzTx/>
              <a:buFontTx/>
              <a:buNone/>
              <a:defRPr sz="3200"/>
            </a:pP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Body Level One…"/>
          <p:cNvSpPr txBox="1"/>
          <p:nvPr>
            <p:ph type="body" idx="1"/>
          </p:nvPr>
        </p:nvSpPr>
        <p:spPr>
          <a:xfrm>
            <a:off x="952500" y="1778000"/>
            <a:ext cx="224790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Black and white photo looking up at the suspension cables of a bridge with clouds in the background"/>
          <p:cNvSpPr/>
          <p:nvPr>
            <p:ph type="pic" sz="half" idx="21"/>
          </p:nvPr>
        </p:nvSpPr>
        <p:spPr>
          <a:xfrm>
            <a:off x="12232230" y="6024722"/>
            <a:ext cx="11497994" cy="808851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Black and white photo of the Zeeland Bridge in the Netherlands"/>
          <p:cNvSpPr/>
          <p:nvPr>
            <p:ph type="pic" sz="half" idx="22"/>
          </p:nvPr>
        </p:nvSpPr>
        <p:spPr>
          <a:xfrm>
            <a:off x="12349985" y="635000"/>
            <a:ext cx="11226802" cy="6807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Black and white photo of the underside of a bridge going over a river and against the sky "/>
          <p:cNvSpPr/>
          <p:nvPr>
            <p:ph type="pic" idx="23"/>
          </p:nvPr>
        </p:nvSpPr>
        <p:spPr>
          <a:xfrm>
            <a:off x="730989" y="-2438400"/>
            <a:ext cx="11050414" cy="16192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990600" y="8420100"/>
            <a:ext cx="22390100" cy="812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1700"/>
              </a:spcBef>
              <a:buClrTx/>
              <a:buSzTx/>
              <a:buFontTx/>
              <a:buNone/>
              <a:defRPr i="1" sz="4200"/>
            </a:lvl1pPr>
            <a:lvl2pPr marL="1121663" indent="-512063" algn="ctr">
              <a:spcBef>
                <a:spcPts val="1700"/>
              </a:spcBef>
              <a:buClrTx/>
              <a:buFontTx/>
              <a:defRPr i="1" sz="4200"/>
            </a:lvl2pPr>
            <a:lvl3pPr marL="1731264" indent="-512064" algn="ctr">
              <a:spcBef>
                <a:spcPts val="1700"/>
              </a:spcBef>
              <a:buClrTx/>
              <a:buFontTx/>
              <a:defRPr i="1" sz="4200"/>
            </a:lvl3pPr>
            <a:lvl4pPr marL="2340864" indent="-512064" algn="ctr">
              <a:spcBef>
                <a:spcPts val="1700"/>
              </a:spcBef>
              <a:buClrTx/>
              <a:buFontTx/>
              <a:defRPr i="1" sz="4200"/>
            </a:lvl4pPr>
            <a:lvl5pPr marL="2950464" indent="-512064" algn="ctr">
              <a:spcBef>
                <a:spcPts val="1700"/>
              </a:spcBef>
              <a:buClrTx/>
              <a:buFontTx/>
              <a:defRPr i="1"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“Type a quote here.”"/>
          <p:cNvSpPr txBox="1"/>
          <p:nvPr>
            <p:ph type="body" sz="quarter" idx="21"/>
          </p:nvPr>
        </p:nvSpPr>
        <p:spPr>
          <a:xfrm>
            <a:off x="2374900" y="6000750"/>
            <a:ext cx="19621500" cy="939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ClrTx/>
              <a:buSzTx/>
              <a:buFontTx/>
              <a:buNone/>
            </a:pPr>
          </a:p>
        </p:txBody>
      </p:sp>
      <p:sp>
        <p:nvSpPr>
          <p:cNvPr id="1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Black and white photo looking up at the suspension cables of a bridge with clouds in the background"/>
          <p:cNvSpPr/>
          <p:nvPr>
            <p:ph type="pic" idx="21"/>
          </p:nvPr>
        </p:nvSpPr>
        <p:spPr>
          <a:xfrm>
            <a:off x="0" y="-2654300"/>
            <a:ext cx="24384000" cy="17153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14989317" y="9919062"/>
            <a:ext cx="2" cy="231013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" name="Line"/>
          <p:cNvSpPr/>
          <p:nvPr/>
        </p:nvSpPr>
        <p:spPr>
          <a:xfrm>
            <a:off x="952500" y="12801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Line"/>
          <p:cNvSpPr/>
          <p:nvPr/>
        </p:nvSpPr>
        <p:spPr>
          <a:xfrm>
            <a:off x="952499" y="9321800"/>
            <a:ext cx="2250003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" name="Line"/>
          <p:cNvSpPr/>
          <p:nvPr/>
        </p:nvSpPr>
        <p:spPr>
          <a:xfrm flipV="1">
            <a:off x="14989317" y="9919062"/>
            <a:ext cx="2" cy="231013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952500" y="8610600"/>
            <a:ext cx="13500100" cy="635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  <a:lvl2pPr marL="9997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2pPr>
            <a:lvl3pPr marL="16093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3pPr>
            <a:lvl4pPr marL="22189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4pPr>
            <a:lvl5pPr marL="28285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Black and white photo of the Zeeland Bridge in the Netherlands"/>
          <p:cNvSpPr/>
          <p:nvPr>
            <p:ph type="pic" idx="21"/>
          </p:nvPr>
        </p:nvSpPr>
        <p:spPr>
          <a:xfrm>
            <a:off x="952500" y="-1460500"/>
            <a:ext cx="22479000" cy="13893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Title Text"/>
          <p:cNvSpPr txBox="1"/>
          <p:nvPr>
            <p:ph type="title"/>
          </p:nvPr>
        </p:nvSpPr>
        <p:spPr>
          <a:xfrm>
            <a:off x="952500" y="93980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22"/>
          </p:nvPr>
        </p:nvSpPr>
        <p:spPr>
          <a:xfrm>
            <a:off x="15532100" y="9398000"/>
            <a:ext cx="7950200" cy="33401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ClrTx/>
              <a:buSzTx/>
              <a:buFontTx/>
              <a:buNone/>
              <a:defRPr sz="3200"/>
            </a:pP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952500" y="5194300"/>
            <a:ext cx="22479000" cy="3340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952500" y="6858000"/>
            <a:ext cx="106432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e"/>
          <p:cNvSpPr/>
          <p:nvPr/>
        </p:nvSpPr>
        <p:spPr>
          <a:xfrm>
            <a:off x="952500" y="3898900"/>
            <a:ext cx="1064309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952500" y="3124200"/>
            <a:ext cx="10642600" cy="635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  <a:lvl2pPr marL="9997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2pPr>
            <a:lvl3pPr marL="16093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3pPr>
            <a:lvl4pPr marL="22189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4pPr>
            <a:lvl5pPr marL="2828544" indent="-390144">
              <a:lnSpc>
                <a:spcPct val="110000"/>
              </a:lnSpc>
              <a:spcBef>
                <a:spcPts val="0"/>
              </a:spcBef>
              <a:buClrTx/>
              <a:buFontTx/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Black and white photo of the underside of a bridge going over a river and against the sky "/>
          <p:cNvSpPr/>
          <p:nvPr>
            <p:ph type="pic" idx="21"/>
          </p:nvPr>
        </p:nvSpPr>
        <p:spPr>
          <a:xfrm>
            <a:off x="12534900" y="-1651000"/>
            <a:ext cx="10799069" cy="15824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952500" y="3975100"/>
            <a:ext cx="10642600" cy="2806700"/>
          </a:xfrm>
          <a:prstGeom prst="rect">
            <a:avLst/>
          </a:prstGeom>
        </p:spPr>
        <p:txBody>
          <a:bodyPr/>
          <a:lstStyle>
            <a:lvl1pPr algn="l">
              <a:defRPr sz="78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22"/>
          </p:nvPr>
        </p:nvSpPr>
        <p:spPr>
          <a:xfrm>
            <a:off x="952500" y="7086600"/>
            <a:ext cx="10642600" cy="5638800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ClrTx/>
              <a:buSzTx/>
              <a:buFontTx/>
              <a:buNone/>
              <a:defRPr sz="3200"/>
            </a:pP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ine"/>
          <p:cNvSpPr/>
          <p:nvPr/>
        </p:nvSpPr>
        <p:spPr>
          <a:xfrm>
            <a:off x="952499" y="3060700"/>
            <a:ext cx="224949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3" name="Line"/>
          <p:cNvSpPr/>
          <p:nvPr/>
        </p:nvSpPr>
        <p:spPr>
          <a:xfrm>
            <a:off x="952499" y="889000"/>
            <a:ext cx="224949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lack and white photo of the underside of a bridge going over a river and against the sky "/>
          <p:cNvSpPr/>
          <p:nvPr>
            <p:ph type="pic" idx="21"/>
          </p:nvPr>
        </p:nvSpPr>
        <p:spPr>
          <a:xfrm>
            <a:off x="12636500" y="-2413000"/>
            <a:ext cx="11024413" cy="16154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sz="half" idx="1"/>
          </p:nvPr>
        </p:nvSpPr>
        <p:spPr>
          <a:xfrm>
            <a:off x="952500" y="3797300"/>
            <a:ext cx="10909300" cy="89281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2500"/>
              </a:spcBef>
              <a:buSzPct val="65000"/>
              <a:defRPr sz="4200"/>
            </a:lvl1pPr>
            <a:lvl2pPr marL="1016000" indent="-508000">
              <a:spcBef>
                <a:spcPts val="2500"/>
              </a:spcBef>
              <a:buSzPct val="65000"/>
              <a:defRPr sz="4200"/>
            </a:lvl2pPr>
            <a:lvl3pPr marL="1524000" indent="-508000">
              <a:spcBef>
                <a:spcPts val="2500"/>
              </a:spcBef>
              <a:buSzPct val="65000"/>
              <a:defRPr sz="4200"/>
            </a:lvl3pPr>
            <a:lvl4pPr marL="2032000" indent="-508000">
              <a:spcBef>
                <a:spcPts val="2500"/>
              </a:spcBef>
              <a:buSzPct val="65000"/>
              <a:defRPr sz="4200"/>
            </a:lvl4pPr>
            <a:lvl5pPr marL="2540000" indent="-508000">
              <a:spcBef>
                <a:spcPts val="2500"/>
              </a:spcBef>
              <a:buSzPct val="65000"/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952500" y="3797300"/>
            <a:ext cx="10909300" cy="89281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2500"/>
              </a:spcBef>
              <a:buSzPct val="65000"/>
              <a:defRPr sz="4200"/>
            </a:lvl1pPr>
            <a:lvl2pPr marL="1016000" indent="-508000">
              <a:spcBef>
                <a:spcPts val="2500"/>
              </a:spcBef>
              <a:buSzPct val="65000"/>
              <a:defRPr sz="4200"/>
            </a:lvl2pPr>
            <a:lvl3pPr marL="1524000" indent="-508000">
              <a:spcBef>
                <a:spcPts val="2500"/>
              </a:spcBef>
              <a:buSzPct val="65000"/>
              <a:defRPr sz="4200"/>
            </a:lvl3pPr>
            <a:lvl4pPr marL="2032000" indent="-508000">
              <a:spcBef>
                <a:spcPts val="2500"/>
              </a:spcBef>
              <a:buSzPct val="65000"/>
              <a:defRPr sz="4200"/>
            </a:lvl4pPr>
            <a:lvl5pPr marL="2540000" indent="-508000">
              <a:spcBef>
                <a:spcPts val="2500"/>
              </a:spcBef>
              <a:buSzPct val="65000"/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1" name="Body Level One…"/>
          <p:cNvSpPr txBox="1"/>
          <p:nvPr>
            <p:ph type="body" sz="half" idx="1"/>
          </p:nvPr>
        </p:nvSpPr>
        <p:spPr>
          <a:xfrm>
            <a:off x="952500" y="3797300"/>
            <a:ext cx="10909300" cy="89281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2500"/>
              </a:spcBef>
              <a:buSzPct val="65000"/>
              <a:defRPr sz="4200"/>
            </a:lvl1pPr>
            <a:lvl2pPr marL="1016000" indent="-508000">
              <a:spcBef>
                <a:spcPts val="2500"/>
              </a:spcBef>
              <a:buSzPct val="65000"/>
              <a:defRPr sz="4200"/>
            </a:lvl2pPr>
            <a:lvl3pPr marL="1524000" indent="-508000">
              <a:spcBef>
                <a:spcPts val="2500"/>
              </a:spcBef>
              <a:buSzPct val="65000"/>
              <a:defRPr sz="4200"/>
            </a:lvl3pPr>
            <a:lvl4pPr marL="2032000" indent="-508000">
              <a:spcBef>
                <a:spcPts val="2500"/>
              </a:spcBef>
              <a:buSzPct val="65000"/>
              <a:defRPr sz="4200"/>
            </a:lvl4pPr>
            <a:lvl5pPr marL="2540000" indent="-508000">
              <a:spcBef>
                <a:spcPts val="2500"/>
              </a:spcBef>
              <a:buSzPct val="65000"/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952499" y="3048000"/>
            <a:ext cx="224949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Line"/>
          <p:cNvSpPr/>
          <p:nvPr/>
        </p:nvSpPr>
        <p:spPr>
          <a:xfrm>
            <a:off x="952499" y="889000"/>
            <a:ext cx="224949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952500" y="1143000"/>
            <a:ext cx="22479000" cy="166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952500" y="3695700"/>
            <a:ext cx="22479000" cy="857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76099" y="13017500"/>
            <a:ext cx="419101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1pPr>
      <a:lvl2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2pPr>
      <a:lvl3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3pPr>
      <a:lvl4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4pPr>
      <a:lvl5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5pPr>
      <a:lvl6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6pPr>
      <a:lvl7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7pPr>
      <a:lvl8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8pPr>
      <a:lvl9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1219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828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2438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30480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36576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4267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4876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5486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DSA 210 - Introduction to Data Scienc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DSA 210 - Introduction to Data Science</a:t>
            </a:r>
          </a:p>
        </p:txBody>
      </p:sp>
      <p:pic>
        <p:nvPicPr>
          <p:cNvPr id="154" name="Black and white photo of the Zeeland Bridge in the Netherlands" descr="Black and white photo of the Zeeland Bridge in the Netherland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23021" y="801904"/>
            <a:ext cx="22733003" cy="7658101"/>
          </a:xfrm>
          <a:prstGeom prst="rect">
            <a:avLst/>
          </a:prstGeom>
        </p:spPr>
      </p:pic>
      <p:sp>
        <p:nvSpPr>
          <p:cNvPr id="155" name="The Impact of Mileage across Different Car Bran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Impact of Mileage across Different Car Brands</a:t>
            </a:r>
          </a:p>
        </p:txBody>
      </p:sp>
      <p:sp>
        <p:nvSpPr>
          <p:cNvPr id="156" name="Cem Kaya - 31957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4100"/>
            </a:lvl1pPr>
          </a:lstStyle>
          <a:p>
            <a:pPr/>
            <a:r>
              <a:t>Cem Kaya - 31957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Figure_7.png" descr="Figure_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34580" y="-254181"/>
            <a:ext cx="20353130" cy="8480472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he residual distribution shows that most used car listings have small prediction errors centered near zero, but some listings are underpriced, which causes the distribution to lean a little to the right."/>
          <p:cNvSpPr txBox="1"/>
          <p:nvPr/>
        </p:nvSpPr>
        <p:spPr>
          <a:xfrm>
            <a:off x="3467975" y="9339499"/>
            <a:ext cx="17835957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43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The residual distribution shows that most used car listings have small prediction errors centered near zero, but some listings are underpriced, which causes the distribution to lean a little to the right.</a:t>
            </a:r>
          </a:p>
        </p:txBody>
      </p:sp>
      <p:sp>
        <p:nvSpPr>
          <p:cNvPr id="204" name="Circle"/>
          <p:cNvSpPr/>
          <p:nvPr/>
        </p:nvSpPr>
        <p:spPr>
          <a:xfrm>
            <a:off x="1563933" y="9745899"/>
            <a:ext cx="1270004" cy="1270003"/>
          </a:xfrm>
          <a:prstGeom prst="ellipse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Figure_0000.png" descr="Figure_00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9" y="-113621"/>
            <a:ext cx="16363958" cy="10227474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The chance of luxury car brands being more sensitive to mileage in terms of price being just out of luck is 0%. (Calculated by the p-value shown on the graph)"/>
          <p:cNvSpPr txBox="1"/>
          <p:nvPr/>
        </p:nvSpPr>
        <p:spPr>
          <a:xfrm>
            <a:off x="2248792" y="10928979"/>
            <a:ext cx="2109782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The chance of luxury car brands being more sensitive to mileage in terms of price being just out of luck is 0%. (Calculated by the p-value shown on the graph)</a:t>
            </a:r>
          </a:p>
        </p:txBody>
      </p:sp>
      <p:sp>
        <p:nvSpPr>
          <p:cNvPr id="208" name="Square"/>
          <p:cNvSpPr/>
          <p:nvPr/>
        </p:nvSpPr>
        <p:spPr>
          <a:xfrm>
            <a:off x="711990" y="11081378"/>
            <a:ext cx="1270003" cy="1270002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onclusion &amp; Findings:"/>
          <p:cNvSpPr txBox="1"/>
          <p:nvPr>
            <p:ph type="title"/>
          </p:nvPr>
        </p:nvSpPr>
        <p:spPr>
          <a:xfrm>
            <a:off x="-4642697" y="266842"/>
            <a:ext cx="22479004" cy="3340103"/>
          </a:xfrm>
          <a:prstGeom prst="rect">
            <a:avLst/>
          </a:prstGeom>
        </p:spPr>
        <p:txBody>
          <a:bodyPr/>
          <a:lstStyle/>
          <a:p>
            <a:pPr/>
            <a:r>
              <a:t>Conclusion &amp; Findings:</a:t>
            </a:r>
          </a:p>
        </p:txBody>
      </p:sp>
      <p:sp>
        <p:nvSpPr>
          <p:cNvPr id="211" name="There is an actual and significant correlation between a car brand being luxury or economy to its price sensitivity to increased mileage we reject the Null Hypothesis since the p-value from that analysis came out to be 0.000… which is way lower than 0.05"/>
          <p:cNvSpPr txBox="1"/>
          <p:nvPr/>
        </p:nvSpPr>
        <p:spPr>
          <a:xfrm>
            <a:off x="2086444" y="3204393"/>
            <a:ext cx="20775012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There is an actual and significant correlation between a car brand being luxury or economy to its price sensitivity to increased mileage. We reject the Null Hypothesis since the p-value from that analysis came out to be 0.000… which is way lower than 0.05 needed to reject the Null Hypothesis.</a:t>
            </a:r>
          </a:p>
        </p:txBody>
      </p:sp>
      <p:sp>
        <p:nvSpPr>
          <p:cNvPr id="212" name="The feature that effects the price most is car_age."/>
          <p:cNvSpPr txBox="1"/>
          <p:nvPr/>
        </p:nvSpPr>
        <p:spPr>
          <a:xfrm>
            <a:off x="2181143" y="6887734"/>
            <a:ext cx="10996117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The feature that effects the price most is car_age.</a:t>
            </a:r>
          </a:p>
        </p:txBody>
      </p:sp>
      <p:sp>
        <p:nvSpPr>
          <p:cNvPr id="213" name="Luxury car brands are effected by higher mileage more in terms of value loss than economy car brands."/>
          <p:cNvSpPr txBox="1"/>
          <p:nvPr/>
        </p:nvSpPr>
        <p:spPr>
          <a:xfrm>
            <a:off x="2132496" y="8551777"/>
            <a:ext cx="15425651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Luxury car brands are effected by higher mileage more in terms of value loss than economy car brands. </a:t>
            </a:r>
          </a:p>
        </p:txBody>
      </p:sp>
      <p:sp>
        <p:nvSpPr>
          <p:cNvPr id="214" name="Rounded Rectangle"/>
          <p:cNvSpPr/>
          <p:nvPr/>
        </p:nvSpPr>
        <p:spPr>
          <a:xfrm>
            <a:off x="504762" y="3529015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215" name="Rounded Rectangle"/>
          <p:cNvSpPr/>
          <p:nvPr/>
        </p:nvSpPr>
        <p:spPr>
          <a:xfrm>
            <a:off x="504762" y="6640084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216" name="Rounded Rectangle"/>
          <p:cNvSpPr/>
          <p:nvPr/>
        </p:nvSpPr>
        <p:spPr>
          <a:xfrm>
            <a:off x="504762" y="8640677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217" name="Rounded Rectangle"/>
          <p:cNvSpPr/>
          <p:nvPr/>
        </p:nvSpPr>
        <p:spPr>
          <a:xfrm>
            <a:off x="504762" y="10641268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218" name="Kia (an economy brand) holds their value the most while BMW (a luxury brand) unable to hold its value against increasing mileage."/>
          <p:cNvSpPr txBox="1"/>
          <p:nvPr/>
        </p:nvSpPr>
        <p:spPr>
          <a:xfrm>
            <a:off x="2132496" y="10552368"/>
            <a:ext cx="15425651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Kia (an economy brand) holds their value the most while BMW (a luxury brand) unable to hold its value against increasing mileage.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y Dataset:"/>
          <p:cNvSpPr txBox="1"/>
          <p:nvPr>
            <p:ph type="title"/>
          </p:nvPr>
        </p:nvSpPr>
        <p:spPr>
          <a:xfrm>
            <a:off x="-7336681" y="1149350"/>
            <a:ext cx="22479005" cy="1663701"/>
          </a:xfrm>
          <a:prstGeom prst="rect">
            <a:avLst/>
          </a:prstGeom>
        </p:spPr>
        <p:txBody>
          <a:bodyPr/>
          <a:lstStyle/>
          <a:p>
            <a:pPr/>
            <a:r>
              <a:t>My Dataset:</a:t>
            </a:r>
          </a:p>
        </p:txBody>
      </p:sp>
      <p:sp>
        <p:nvSpPr>
          <p:cNvPr id="159" name="- Car brand and model…"/>
          <p:cNvSpPr txBox="1"/>
          <p:nvPr/>
        </p:nvSpPr>
        <p:spPr>
          <a:xfrm>
            <a:off x="626490" y="3695700"/>
            <a:ext cx="10065098" cy="474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Car brand and model  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Year of manufacture  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Mileage (km)  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Fuel type (gasoline, diesel, electric)  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Price (feature to be analyzed)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- Location</a:t>
            </a:r>
          </a:p>
        </p:txBody>
      </p:sp>
      <p:sp>
        <p:nvSpPr>
          <p:cNvPr id="160" name="By Feature Transformation and Enrichment:…"/>
          <p:cNvSpPr txBox="1"/>
          <p:nvPr/>
        </p:nvSpPr>
        <p:spPr>
          <a:xfrm>
            <a:off x="12207486" y="8121128"/>
            <a:ext cx="12074142" cy="474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spcBef>
                <a:spcPts val="0"/>
              </a:spcBef>
              <a:defRPr b="1" sz="4600">
                <a:latin typeface="Palatino"/>
                <a:ea typeface="Palatino"/>
                <a:cs typeface="Palatino"/>
                <a:sym typeface="Palatino"/>
              </a:defRPr>
            </a:pPr>
            <a:r>
              <a:t>  By Feature Transformation and Enrichment: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 - car_age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 - brand_classification (luxury,economy..)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 - log_price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 - log_mileage</a:t>
            </a:r>
          </a:p>
          <a:p>
            <a:pPr>
              <a:spcBef>
                <a:spcPts val="0"/>
              </a:spcBef>
              <a:defRPr sz="4600">
                <a:latin typeface="Palatino"/>
                <a:ea typeface="Palatino"/>
                <a:cs typeface="Palatino"/>
                <a:sym typeface="Palatino"/>
              </a:defRPr>
            </a:pPr>
            <a:r>
              <a:t>   - price_per_km</a:t>
            </a:r>
          </a:p>
        </p:txBody>
      </p:sp>
      <p:sp>
        <p:nvSpPr>
          <p:cNvPr id="161" name="Add"/>
          <p:cNvSpPr/>
          <p:nvPr/>
        </p:nvSpPr>
        <p:spPr>
          <a:xfrm>
            <a:off x="9541712" y="6493333"/>
            <a:ext cx="2562309" cy="2562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9533" y="3765"/>
                </a:moveTo>
                <a:lnTo>
                  <a:pt x="12065" y="3765"/>
                </a:lnTo>
                <a:cubicBezTo>
                  <a:pt x="12100" y="3765"/>
                  <a:pt x="12129" y="3794"/>
                  <a:pt x="12129" y="3830"/>
                </a:cubicBezTo>
                <a:lnTo>
                  <a:pt x="12129" y="9407"/>
                </a:lnTo>
                <a:cubicBezTo>
                  <a:pt x="12129" y="9442"/>
                  <a:pt x="12157" y="9471"/>
                  <a:pt x="12192" y="9471"/>
                </a:cubicBezTo>
                <a:lnTo>
                  <a:pt x="17769" y="9471"/>
                </a:lnTo>
                <a:cubicBezTo>
                  <a:pt x="17804" y="9471"/>
                  <a:pt x="17833" y="9500"/>
                  <a:pt x="17833" y="9535"/>
                </a:cubicBezTo>
                <a:lnTo>
                  <a:pt x="17835" y="12067"/>
                </a:lnTo>
                <a:cubicBezTo>
                  <a:pt x="17835" y="12102"/>
                  <a:pt x="17806" y="12129"/>
                  <a:pt x="17770" y="12129"/>
                </a:cubicBezTo>
                <a:lnTo>
                  <a:pt x="12193" y="12129"/>
                </a:lnTo>
                <a:cubicBezTo>
                  <a:pt x="12158" y="12129"/>
                  <a:pt x="12129" y="12158"/>
                  <a:pt x="12129" y="12193"/>
                </a:cubicBezTo>
                <a:lnTo>
                  <a:pt x="12129" y="17770"/>
                </a:lnTo>
                <a:cubicBezTo>
                  <a:pt x="12129" y="17806"/>
                  <a:pt x="12100" y="17835"/>
                  <a:pt x="12065" y="17835"/>
                </a:cubicBezTo>
                <a:lnTo>
                  <a:pt x="9533" y="17835"/>
                </a:lnTo>
                <a:cubicBezTo>
                  <a:pt x="9498" y="17835"/>
                  <a:pt x="9471" y="17806"/>
                  <a:pt x="9471" y="17770"/>
                </a:cubicBezTo>
                <a:lnTo>
                  <a:pt x="9471" y="12193"/>
                </a:lnTo>
                <a:cubicBezTo>
                  <a:pt x="9471" y="12158"/>
                  <a:pt x="9442" y="12131"/>
                  <a:pt x="9407" y="12131"/>
                </a:cubicBezTo>
                <a:lnTo>
                  <a:pt x="3828" y="12131"/>
                </a:lnTo>
                <a:cubicBezTo>
                  <a:pt x="3793" y="12131"/>
                  <a:pt x="3765" y="12102"/>
                  <a:pt x="3765" y="12067"/>
                </a:cubicBezTo>
                <a:lnTo>
                  <a:pt x="3765" y="9535"/>
                </a:lnTo>
                <a:cubicBezTo>
                  <a:pt x="3765" y="9500"/>
                  <a:pt x="3793" y="9471"/>
                  <a:pt x="3828" y="9471"/>
                </a:cubicBezTo>
                <a:lnTo>
                  <a:pt x="9407" y="9471"/>
                </a:lnTo>
                <a:cubicBezTo>
                  <a:pt x="9442" y="9471"/>
                  <a:pt x="9469" y="9443"/>
                  <a:pt x="9469" y="9408"/>
                </a:cubicBezTo>
                <a:lnTo>
                  <a:pt x="9469" y="3830"/>
                </a:lnTo>
                <a:cubicBezTo>
                  <a:pt x="9469" y="3794"/>
                  <a:pt x="9498" y="3765"/>
                  <a:pt x="9533" y="3765"/>
                </a:cubicBezTo>
                <a:close/>
              </a:path>
            </a:pathLst>
          </a:cu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Hypothe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Hypothesis</a:t>
            </a:r>
          </a:p>
        </p:txBody>
      </p:sp>
      <p:sp>
        <p:nvSpPr>
          <p:cNvPr id="164" name="Alternative Hypothesis (H1): &quot;The price sensitivity to mileage changes across different car brands, with luxury brands showing higher decrease per kilometer compared to economy brands.”"/>
          <p:cNvSpPr txBox="1"/>
          <p:nvPr/>
        </p:nvSpPr>
        <p:spPr>
          <a:xfrm>
            <a:off x="813782" y="6577304"/>
            <a:ext cx="23918796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Alternative Hypothesis (H1): "The price sensitivity to mileage changes across different car brands, with luxury brands showing higher decrease per kilometer compared to economy brands.”</a:t>
            </a:r>
          </a:p>
        </p:txBody>
      </p:sp>
      <p:sp>
        <p:nvSpPr>
          <p:cNvPr id="165" name="Null Hypothesis (H0): &quot;The price sensitivity to mileage does not have a different relationship across different car brands regardless of them being a luxury brand or an economy brand.”"/>
          <p:cNvSpPr txBox="1"/>
          <p:nvPr/>
        </p:nvSpPr>
        <p:spPr>
          <a:xfrm>
            <a:off x="813782" y="3479736"/>
            <a:ext cx="23918796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Null Hypothesis (H0): "The price sensitivity to mileage does not have a different relationship across different car brands regardless of them being a luxury brand or an economy brand.”</a:t>
            </a:r>
          </a:p>
        </p:txBody>
      </p:sp>
      <p:sp>
        <p:nvSpPr>
          <p:cNvPr id="166" name="Exploratory Questions:"/>
          <p:cNvSpPr txBox="1"/>
          <p:nvPr/>
        </p:nvSpPr>
        <p:spPr>
          <a:xfrm>
            <a:off x="458919" y="9674872"/>
            <a:ext cx="522694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2300"/>
              </a:spcBef>
              <a:defRPr sz="4500">
                <a:solidFill>
                  <a:srgbClr val="D93E2B"/>
                </a:solidFill>
              </a:defRPr>
            </a:lvl1pPr>
          </a:lstStyle>
          <a:p>
            <a:pPr/>
            <a:r>
              <a:t>Exploratory Questions: </a:t>
            </a:r>
          </a:p>
        </p:txBody>
      </p:sp>
      <p:sp>
        <p:nvSpPr>
          <p:cNvPr id="167" name="Are some car listings significantly overpriced or underpriced compared to the estimated market price?"/>
          <p:cNvSpPr txBox="1"/>
          <p:nvPr/>
        </p:nvSpPr>
        <p:spPr>
          <a:xfrm>
            <a:off x="5781623" y="11719689"/>
            <a:ext cx="1543890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377952" indent="-377952">
              <a:buSzPct val="75000"/>
              <a:buChar char="•"/>
              <a:defRPr sz="33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Are some car listings significantly overpriced or underpriced compared to the estimated market price? </a:t>
            </a:r>
          </a:p>
        </p:txBody>
      </p:sp>
      <p:sp>
        <p:nvSpPr>
          <p:cNvPr id="168" name="Which brands hold their value the longest?"/>
          <p:cNvSpPr txBox="1"/>
          <p:nvPr/>
        </p:nvSpPr>
        <p:spPr>
          <a:xfrm>
            <a:off x="5780165" y="9859696"/>
            <a:ext cx="832578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377952" indent="-377952">
              <a:buSzPct val="75000"/>
              <a:buChar char="•"/>
              <a:defRPr sz="33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Which brands hold their value the longest?</a:t>
            </a:r>
          </a:p>
        </p:txBody>
      </p:sp>
      <p:sp>
        <p:nvSpPr>
          <p:cNvPr id="169" name="Can I estimate a fair market price for a car based on key attributes?"/>
          <p:cNvSpPr txBox="1"/>
          <p:nvPr/>
        </p:nvSpPr>
        <p:spPr>
          <a:xfrm>
            <a:off x="5775104" y="10946068"/>
            <a:ext cx="130738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77952" indent="-377952">
              <a:buSzPct val="75000"/>
              <a:buChar char="•"/>
              <a:defRPr sz="33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Can I estimate a fair market price for a car based on key attributes?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Figure_1.png" descr="Figure_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3872" y="1842848"/>
            <a:ext cx="20171854" cy="864508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Mean: 9.61…"/>
          <p:cNvSpPr txBox="1"/>
          <p:nvPr/>
        </p:nvSpPr>
        <p:spPr>
          <a:xfrm>
            <a:off x="3441571" y="10674835"/>
            <a:ext cx="3276377" cy="1574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  <a:r>
              <a:t>Mean: 9.61</a:t>
            </a:r>
          </a:p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  <a:r>
              <a:t>Median: 9.62</a:t>
            </a:r>
          </a:p>
        </p:txBody>
      </p:sp>
      <p:sp>
        <p:nvSpPr>
          <p:cNvPr id="173" name="Mean: 11.13…"/>
          <p:cNvSpPr txBox="1"/>
          <p:nvPr/>
        </p:nvSpPr>
        <p:spPr>
          <a:xfrm>
            <a:off x="15325306" y="10674835"/>
            <a:ext cx="3525218" cy="1574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  <a:r>
              <a:t>Mean: 11.13</a:t>
            </a:r>
          </a:p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  <a:r>
              <a:t>Median: 11.32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rom this graph we can conclude luxury car brands have higher prices than economy car brands in general."/>
          <p:cNvSpPr txBox="1"/>
          <p:nvPr/>
        </p:nvSpPr>
        <p:spPr>
          <a:xfrm>
            <a:off x="15258352" y="3110024"/>
            <a:ext cx="8080473" cy="284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From this graph we can conclude luxury car brands have higher prices than economy car brands in general.</a:t>
            </a:r>
          </a:p>
        </p:txBody>
      </p:sp>
      <p:sp>
        <p:nvSpPr>
          <p:cNvPr id="176" name="Circle"/>
          <p:cNvSpPr/>
          <p:nvPr/>
        </p:nvSpPr>
        <p:spPr>
          <a:xfrm>
            <a:off x="14204931" y="2752329"/>
            <a:ext cx="777383" cy="780081"/>
          </a:xfrm>
          <a:prstGeom prst="ellipse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pic>
        <p:nvPicPr>
          <p:cNvPr id="177" name="Figure_19.png" descr="Figure_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20721" y="1172501"/>
            <a:ext cx="14310792" cy="89442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earson Coefficient: -0.38…"/>
          <p:cNvSpPr txBox="1"/>
          <p:nvPr/>
        </p:nvSpPr>
        <p:spPr>
          <a:xfrm>
            <a:off x="16085946" y="1524503"/>
            <a:ext cx="5640959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900">
                <a:latin typeface="Palatino"/>
                <a:ea typeface="Palatino"/>
                <a:cs typeface="Palatino"/>
                <a:sym typeface="Palatino"/>
              </a:defRPr>
            </a:pPr>
            <a:r>
              <a:t>Pearson Coefficient: -0.38</a:t>
            </a:r>
          </a:p>
          <a:p>
            <a:pPr>
              <a:defRPr sz="3900">
                <a:latin typeface="Palatino"/>
                <a:ea typeface="Palatino"/>
                <a:cs typeface="Palatino"/>
                <a:sym typeface="Palatino"/>
              </a:defRPr>
            </a:pPr>
            <a:r>
              <a:t>P-value: 2.90e-16</a:t>
            </a:r>
          </a:p>
        </p:txBody>
      </p:sp>
      <p:sp>
        <p:nvSpPr>
          <p:cNvPr id="180" name="Economy car brands:"/>
          <p:cNvSpPr txBox="1"/>
          <p:nvPr/>
        </p:nvSpPr>
        <p:spPr>
          <a:xfrm>
            <a:off x="15773029" y="337143"/>
            <a:ext cx="5323037" cy="838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Economy car brands:</a:t>
            </a:r>
          </a:p>
        </p:txBody>
      </p:sp>
      <p:sp>
        <p:nvSpPr>
          <p:cNvPr id="181" name="Luxury car brands:"/>
          <p:cNvSpPr txBox="1"/>
          <p:nvPr/>
        </p:nvSpPr>
        <p:spPr>
          <a:xfrm>
            <a:off x="15766542" y="3727863"/>
            <a:ext cx="4829449" cy="8382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Luxury car brands:</a:t>
            </a:r>
          </a:p>
        </p:txBody>
      </p:sp>
      <p:sp>
        <p:nvSpPr>
          <p:cNvPr id="182" name="Pearson Coefficient: -0.34…"/>
          <p:cNvSpPr txBox="1"/>
          <p:nvPr/>
        </p:nvSpPr>
        <p:spPr>
          <a:xfrm>
            <a:off x="16085946" y="4713894"/>
            <a:ext cx="5640959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900">
                <a:latin typeface="Palatino"/>
                <a:ea typeface="Palatino"/>
                <a:cs typeface="Palatino"/>
                <a:sym typeface="Palatino"/>
              </a:defRPr>
            </a:pPr>
            <a:r>
              <a:t>Pearson Coefficient: -0.34</a:t>
            </a:r>
          </a:p>
          <a:p>
            <a:pPr>
              <a:defRPr sz="3900">
                <a:latin typeface="Palatino"/>
                <a:ea typeface="Palatino"/>
                <a:cs typeface="Palatino"/>
                <a:sym typeface="Palatino"/>
              </a:defRPr>
            </a:pPr>
            <a:r>
              <a:t>P-value: 2.62e-04</a:t>
            </a:r>
          </a:p>
        </p:txBody>
      </p:sp>
      <p:sp>
        <p:nvSpPr>
          <p:cNvPr id="183" name="When individually examined Economy car brands have higher correlation coefficient and lower p value than luxury car brands. It means their price have higher correlation with mileage changes; however, it doesn’t mean that their price drops more than luxur"/>
          <p:cNvSpPr txBox="1"/>
          <p:nvPr/>
        </p:nvSpPr>
        <p:spPr>
          <a:xfrm>
            <a:off x="2035336" y="9789793"/>
            <a:ext cx="21753500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0"/>
              </a:spcBef>
              <a:defRPr sz="40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When individually examined Economy car brands have higher correlation coefficient and lower p value than luxury car brands. It means their price have higher correlation with mileage changes; however, it doesn’t mean that their price drops more than luxury cars by mileage. We will examine that in the following slides.</a:t>
            </a:r>
          </a:p>
        </p:txBody>
      </p:sp>
      <p:pic>
        <p:nvPicPr>
          <p:cNvPr id="184" name="Figure_21.png" descr="Figure_2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490714" y="158119"/>
            <a:ext cx="16073143" cy="911520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Rounded Rectangle"/>
          <p:cNvSpPr/>
          <p:nvPr/>
        </p:nvSpPr>
        <p:spPr>
          <a:xfrm>
            <a:off x="481736" y="10551793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Figure_4.png" descr="Figure_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16547" y="1812177"/>
            <a:ext cx="14988923" cy="11241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he highest correlation with the price is car_age"/>
          <p:cNvSpPr txBox="1"/>
          <p:nvPr/>
        </p:nvSpPr>
        <p:spPr>
          <a:xfrm>
            <a:off x="1948291" y="3906202"/>
            <a:ext cx="7512355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The highest correlation with the price is car_age</a:t>
            </a:r>
          </a:p>
        </p:txBody>
      </p:sp>
      <p:sp>
        <p:nvSpPr>
          <p:cNvPr id="189" name="Diamond"/>
          <p:cNvSpPr/>
          <p:nvPr/>
        </p:nvSpPr>
        <p:spPr>
          <a:xfrm>
            <a:off x="366608" y="4058603"/>
            <a:ext cx="1270002" cy="127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190" name="The car_age has also high correlation with the mileage of the car."/>
          <p:cNvSpPr txBox="1"/>
          <p:nvPr/>
        </p:nvSpPr>
        <p:spPr>
          <a:xfrm>
            <a:off x="1937138" y="6427962"/>
            <a:ext cx="7512355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The car_age has also high correlation with the mileage of the car.</a:t>
            </a:r>
          </a:p>
        </p:txBody>
      </p:sp>
      <p:sp>
        <p:nvSpPr>
          <p:cNvPr id="191" name="Diamond"/>
          <p:cNvSpPr/>
          <p:nvPr/>
        </p:nvSpPr>
        <p:spPr>
          <a:xfrm>
            <a:off x="355455" y="6948661"/>
            <a:ext cx="1270002" cy="127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  <p:sp>
        <p:nvSpPr>
          <p:cNvPr id="192" name="Multivariate Analysis: Correlation Heatmap"/>
          <p:cNvSpPr txBox="1"/>
          <p:nvPr/>
        </p:nvSpPr>
        <p:spPr>
          <a:xfrm>
            <a:off x="398057" y="93468"/>
            <a:ext cx="17189666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90000"/>
              </a:lnSpc>
              <a:spcBef>
                <a:spcPts val="2300"/>
              </a:spcBef>
              <a:defRPr sz="8300">
                <a:solidFill>
                  <a:srgbClr val="D93E2B"/>
                </a:solidFill>
              </a:defRPr>
            </a:lvl1pPr>
          </a:lstStyle>
          <a:p>
            <a:pPr/>
            <a:r>
              <a:t>Multivariate Analysis: Correlation Heatmap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Figure_5.png" descr="Figure_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06604" y="359053"/>
            <a:ext cx="17974170" cy="8987087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While BMW (a luxury car brand) is the car that has the most value loss per mileage kia (an economy car brand) has the lowest value loss per mileage."/>
          <p:cNvSpPr txBox="1"/>
          <p:nvPr/>
        </p:nvSpPr>
        <p:spPr>
          <a:xfrm>
            <a:off x="1713674" y="10215189"/>
            <a:ext cx="2254788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While BMW (a luxury car brand) is the car that has the most value loss per mileage kia (an economy car brand) has the lowest value loss per mileage.</a:t>
            </a:r>
          </a:p>
        </p:txBody>
      </p:sp>
      <p:sp>
        <p:nvSpPr>
          <p:cNvPr id="196" name="Rounded Rectangle"/>
          <p:cNvSpPr/>
          <p:nvPr/>
        </p:nvSpPr>
        <p:spPr>
          <a:xfrm>
            <a:off x="320558" y="10367588"/>
            <a:ext cx="1270001" cy="1270002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Figure_6.png" descr="Figure_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3191" y="-450654"/>
            <a:ext cx="16077731" cy="10048584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This chart tells us that whether the car is underpriced or overpriced In terms of its mileage without taking anything else into account."/>
          <p:cNvSpPr txBox="1"/>
          <p:nvPr/>
        </p:nvSpPr>
        <p:spPr>
          <a:xfrm>
            <a:off x="2079519" y="10758303"/>
            <a:ext cx="19892666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This chart tells us that whether the car is underpriced or overpriced In terms of its mileage without taking anything else into account.</a:t>
            </a:r>
          </a:p>
        </p:txBody>
      </p:sp>
      <p:sp>
        <p:nvSpPr>
          <p:cNvPr id="200" name="Circle"/>
          <p:cNvSpPr/>
          <p:nvPr/>
        </p:nvSpPr>
        <p:spPr>
          <a:xfrm>
            <a:off x="274506" y="11012303"/>
            <a:ext cx="1270004" cy="1270003"/>
          </a:xfrm>
          <a:prstGeom prst="ellipse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FFFFFF"/>
      </a:lt1>
      <a:dk2>
        <a:srgbClr val="A7A7A7"/>
      </a:dk2>
      <a:lt2>
        <a:srgbClr val="535353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414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Bodoni SvtyTwo ITC TT-Book"/>
            <a:ea typeface="Bodoni SvtyTwo ITC TT-Book"/>
            <a:cs typeface="Bodoni SvtyTwo ITC TT-Book"/>
            <a:sym typeface="Bodoni SvtyTwo ITC TT-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Bodoni SvtyTwo ITC TT-Book"/>
            <a:ea typeface="Bodoni SvtyTwo ITC TT-Book"/>
            <a:cs typeface="Bodoni SvtyTwo ITC TT-Book"/>
            <a:sym typeface="Bodoni SvtyTwo ITC TT-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414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Bodoni SvtyTwo ITC TT-Book"/>
            <a:ea typeface="Bodoni SvtyTwo ITC TT-Book"/>
            <a:cs typeface="Bodoni SvtyTwo ITC TT-Book"/>
            <a:sym typeface="Bodoni SvtyTwo ITC TT-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Bodoni SvtyTwo ITC TT-Book"/>
            <a:ea typeface="Bodoni SvtyTwo ITC TT-Book"/>
            <a:cs typeface="Bodoni SvtyTwo ITC TT-Book"/>
            <a:sym typeface="Bodoni SvtyTwo ITC TT-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